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notesMasterIdLst>
    <p:notesMasterId r:id="rId8"/>
  </p:notesMasterIdLst>
  <p:sldIdLst>
    <p:sldId id="256" r:id="rId2"/>
    <p:sldId id="258" r:id="rId3"/>
    <p:sldId id="263" r:id="rId4"/>
    <p:sldId id="265" r:id="rId5"/>
    <p:sldId id="257" r:id="rId6"/>
    <p:sldId id="264"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3" d="100"/>
          <a:sy n="103" d="100"/>
        </p:scale>
        <p:origin x="-39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813F9F30-806C-094C-829A-2771E50CC70C}" type="datetimeFigureOut">
              <a:rPr lang="en-US" smtClean="0"/>
              <a:t>8/21/12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3486AD5-152C-3249-996B-CC4E25F389E5}" type="slidenum">
              <a:rPr lang="en-US" smtClean="0"/>
              <a:t>‹#›</a:t>
            </a:fld>
            <a:endParaRPr lang="en-US"/>
          </a:p>
        </p:txBody>
      </p:sp>
    </p:spTree>
    <p:extLst>
      <p:ext uri="{BB962C8B-B14F-4D97-AF65-F5344CB8AC3E}">
        <p14:creationId xmlns:p14="http://schemas.microsoft.com/office/powerpoint/2010/main" val="15242731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were planning</a:t>
            </a:r>
            <a:r>
              <a:rPr lang="en-US" baseline="0" dirty="0" smtClean="0"/>
              <a:t> for today, Dane found this graphic and we wanted to share it with you because that is what we are all about being a team!</a:t>
            </a:r>
            <a:endParaRPr lang="en-US" dirty="0" smtClean="0"/>
          </a:p>
          <a:p>
            <a:endParaRPr lang="en-US" baseline="0" dirty="0" smtClean="0"/>
          </a:p>
          <a:p>
            <a:r>
              <a:rPr lang="en-US" baseline="0" dirty="0" smtClean="0"/>
              <a:t>You TEAM and we are apart of your TEAM. We need to TRUST each other and the efforts we put forward are for the students ACHIEVEMENT.  We are here to MOTIVATE each other and most importantly the students to do their very best 100% of the time. Some of you have been using WW for 3 years and some of you will be your first year and no matter where you are on that continuum we can always improve in some area.</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3486AD5-152C-3249-996B-CC4E25F389E5}" type="slidenum">
              <a:rPr lang="en-US" smtClean="0"/>
              <a:t>2</a:t>
            </a:fld>
            <a:endParaRPr lang="en-US"/>
          </a:p>
        </p:txBody>
      </p:sp>
    </p:spTree>
    <p:extLst>
      <p:ext uri="{BB962C8B-B14F-4D97-AF65-F5344CB8AC3E}">
        <p14:creationId xmlns:p14="http://schemas.microsoft.com/office/powerpoint/2010/main" val="2038263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Schedules</a:t>
            </a:r>
          </a:p>
          <a:p>
            <a:r>
              <a:rPr lang="en-US" baseline="0" dirty="0" smtClean="0"/>
              <a:t>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3486AD5-152C-3249-996B-CC4E25F389E5}" type="slidenum">
              <a:rPr lang="en-US" smtClean="0"/>
              <a:t>3</a:t>
            </a:fld>
            <a:endParaRPr lang="en-US"/>
          </a:p>
        </p:txBody>
      </p:sp>
    </p:spTree>
    <p:extLst>
      <p:ext uri="{BB962C8B-B14F-4D97-AF65-F5344CB8AC3E}">
        <p14:creationId xmlns:p14="http://schemas.microsoft.com/office/powerpoint/2010/main" val="712426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Goals:</a:t>
            </a:r>
          </a:p>
          <a:p>
            <a:r>
              <a:rPr lang="en-US" dirty="0" smtClean="0"/>
              <a:t>- visit every</a:t>
            </a:r>
            <a:r>
              <a:rPr lang="en-US" baseline="0" dirty="0" smtClean="0"/>
              <a:t> classroom within the first week of school</a:t>
            </a:r>
          </a:p>
          <a:p>
            <a:pPr marL="171450" indent="-171450">
              <a:buFontTx/>
              <a:buChar char="-"/>
            </a:pPr>
            <a:r>
              <a:rPr lang="en-US" baseline="0" dirty="0" smtClean="0"/>
              <a:t>support teachers by using their individual goals and group goals</a:t>
            </a:r>
          </a:p>
          <a:p>
            <a:pPr marL="171450" indent="-171450">
              <a:buFontTx/>
              <a:buChar char="-"/>
            </a:pPr>
            <a:r>
              <a:rPr lang="en-US" baseline="0" dirty="0" smtClean="0"/>
              <a:t>build relationships with teachers (visible, transparent, and supportive)</a:t>
            </a:r>
          </a:p>
          <a:p>
            <a:endParaRPr lang="en-US" dirty="0" smtClean="0"/>
          </a:p>
          <a:p>
            <a:r>
              <a:rPr lang="en-US" dirty="0" smtClean="0"/>
              <a:t>We are in a</a:t>
            </a:r>
            <a:r>
              <a:rPr lang="en-US" baseline="0" dirty="0" smtClean="0"/>
              <a:t> stage of refinement – We always can improve</a:t>
            </a:r>
          </a:p>
          <a:p>
            <a:endParaRPr lang="en-US" baseline="0" dirty="0" smtClean="0"/>
          </a:p>
          <a:p>
            <a:r>
              <a:rPr lang="en-US" baseline="0" dirty="0" smtClean="0"/>
              <a:t>NOTE: SHOW EXAMPLES OF SCHEDULES TO STRESS THE EFFECTIVENESS OF THE LITERACY COACH POSITION!</a:t>
            </a:r>
            <a:endParaRPr lang="en-US" dirty="0"/>
          </a:p>
        </p:txBody>
      </p:sp>
      <p:sp>
        <p:nvSpPr>
          <p:cNvPr id="4" name="Slide Number Placeholder 3"/>
          <p:cNvSpPr>
            <a:spLocks noGrp="1"/>
          </p:cNvSpPr>
          <p:nvPr>
            <p:ph type="sldNum" sz="quarter" idx="10"/>
          </p:nvPr>
        </p:nvSpPr>
        <p:spPr/>
        <p:txBody>
          <a:bodyPr/>
          <a:lstStyle/>
          <a:p>
            <a:fld id="{E3486AD5-152C-3249-996B-CC4E25F389E5}" type="slidenum">
              <a:rPr lang="en-US" smtClean="0"/>
              <a:t>5</a:t>
            </a:fld>
            <a:endParaRPr lang="en-US"/>
          </a:p>
        </p:txBody>
      </p:sp>
    </p:spTree>
    <p:extLst>
      <p:ext uri="{BB962C8B-B14F-4D97-AF65-F5344CB8AC3E}">
        <p14:creationId xmlns:p14="http://schemas.microsoft.com/office/powerpoint/2010/main" val="1038742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AD8D91A-A2EE-4B54-B3C6-F6C67903BA9C}" type="datetime1">
              <a:rPr lang="en-US" smtClean="0"/>
              <a:pPr/>
              <a:t>8/21/12</a:t>
            </a:fld>
            <a:endParaRPr lang="en-US" dirty="0"/>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A84A37A-AFC2-4A01-80A1-FC20F2C0D5BB}"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8/21/12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404122-9A3A-4FD8-98B8-22631F32846C}" type="datetime1">
              <a:rPr lang="en-US" smtClean="0"/>
              <a:pPr/>
              <a:t>8/21/12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9A7B8-0EC4-44C9-AFEF-25E144F11C06}" type="datetime1">
              <a:rPr lang="en-US" smtClean="0"/>
              <a:pPr/>
              <a:t>8/21/12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BB47B5-C739-4DAE-AACD-CC58CA843AC4}" type="datetime1">
              <a:rPr lang="en-US" smtClean="0"/>
              <a:pPr/>
              <a:t>8/21/12</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72AE48-94E6-46E0-BE32-5F0716DE9115}" type="datetime1">
              <a:rPr lang="en-US" smtClean="0"/>
              <a:pPr/>
              <a:t>8/21/12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884C285-8BCE-48FC-97D9-E2837AF38351}" type="datetime1">
              <a:rPr lang="en-US" smtClean="0"/>
              <a:pPr/>
              <a:t>8/21/12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70D3E6-EF16-4488-94A4-211508FE4682}" type="datetime1">
              <a:rPr lang="en-US" smtClean="0"/>
              <a:pPr/>
              <a:t>8/21/12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077FB3B-20DA-4D0E-BF16-8262B7156612}" type="datetime1">
              <a:rPr lang="en-US" smtClean="0"/>
              <a:pPr/>
              <a:t>8/21/12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C273C2C-6BD0-40EC-8D8D-4D51F089C5EB}" type="datetime1">
              <a:rPr lang="en-US" smtClean="0"/>
              <a:pPr/>
              <a:t>8/21/12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2D377F5C-EDA7-4864-9756-35769B0E62CF}" type="datetime1">
              <a:rPr lang="en-US" smtClean="0"/>
              <a:pPr/>
              <a:t>8/21/12</a:t>
            </a:fld>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8B99C93-F56F-46AB-9EB8-53614A95B15F}" type="datetime1">
              <a:rPr lang="en-US" smtClean="0"/>
              <a:pPr/>
              <a:t>8/21/12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A84A37A-AFC2-4A01-80A1-FC20F2C0D5BB}"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sldNum="0" hdr="0" ft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0000" lnSpcReduction="20000"/>
          </a:bodyPr>
          <a:lstStyle/>
          <a:p>
            <a:r>
              <a:rPr lang="en-US" dirty="0" smtClean="0">
                <a:solidFill>
                  <a:schemeClr val="tx1"/>
                </a:solidFill>
              </a:rPr>
              <a:t>Beverly Abram &amp; Dane Aucker</a:t>
            </a:r>
          </a:p>
          <a:p>
            <a:r>
              <a:rPr lang="en-US" dirty="0" smtClean="0">
                <a:solidFill>
                  <a:schemeClr val="tx1"/>
                </a:solidFill>
              </a:rPr>
              <a:t>Tuesday, August 21, 2012</a:t>
            </a:r>
            <a:endParaRPr lang="en-US" dirty="0">
              <a:solidFill>
                <a:schemeClr val="tx1"/>
              </a:solidFill>
            </a:endParaRPr>
          </a:p>
        </p:txBody>
      </p:sp>
      <p:sp>
        <p:nvSpPr>
          <p:cNvPr id="3" name="Title 2"/>
          <p:cNvSpPr>
            <a:spLocks noGrp="1"/>
          </p:cNvSpPr>
          <p:nvPr>
            <p:ph type="ctrTitle"/>
          </p:nvPr>
        </p:nvSpPr>
        <p:spPr/>
        <p:txBody>
          <a:bodyPr>
            <a:noAutofit/>
          </a:bodyPr>
          <a:lstStyle/>
          <a:p>
            <a:r>
              <a:rPr lang="en-US" sz="3200" dirty="0" smtClean="0"/>
              <a:t>MWSD </a:t>
            </a:r>
            <a:br>
              <a:rPr lang="en-US" sz="3200" dirty="0" smtClean="0"/>
            </a:br>
            <a:r>
              <a:rPr lang="en-US" sz="3200" dirty="0" smtClean="0"/>
              <a:t>Professional Development </a:t>
            </a:r>
            <a:endParaRPr lang="en-US" sz="3200" dirty="0"/>
          </a:p>
        </p:txBody>
      </p:sp>
    </p:spTree>
    <p:extLst>
      <p:ext uri="{BB962C8B-B14F-4D97-AF65-F5344CB8AC3E}">
        <p14:creationId xmlns:p14="http://schemas.microsoft.com/office/powerpoint/2010/main" val="387143184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We are a…</a:t>
            </a:r>
            <a:endParaRPr lang="en-US" b="1" dirty="0">
              <a:solidFill>
                <a:srgbClr val="000000"/>
              </a:solidFill>
            </a:endParaRPr>
          </a:p>
        </p:txBody>
      </p:sp>
      <p:pic>
        <p:nvPicPr>
          <p:cNvPr id="4" name="Content Placeholder 3" descr="team-hi.jpg"/>
          <p:cNvPicPr>
            <a:picLocks noGrp="1" noChangeAspect="1"/>
          </p:cNvPicPr>
          <p:nvPr>
            <p:ph idx="1"/>
          </p:nvPr>
        </p:nvPicPr>
        <p:blipFill>
          <a:blip r:embed="rId3" cstate="print">
            <a:extLst>
              <a:ext uri="{28A0092B-C50C-407E-A947-70E740481C1C}">
                <a14:useLocalDpi xmlns:a14="http://schemas.microsoft.com/office/drawing/2010/main" val="0"/>
              </a:ext>
            </a:extLst>
          </a:blip>
          <a:srcRect t="5707" b="5707"/>
          <a:stretch>
            <a:fillRect/>
          </a:stretch>
        </p:blipFill>
        <p:spPr/>
      </p:pic>
    </p:spTree>
    <p:extLst>
      <p:ext uri="{BB962C8B-B14F-4D97-AF65-F5344CB8AC3E}">
        <p14:creationId xmlns:p14="http://schemas.microsoft.com/office/powerpoint/2010/main" val="208413227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Today’s agenda</a:t>
            </a:r>
            <a:endParaRPr lang="en-US" b="1" dirty="0">
              <a:solidFill>
                <a:srgbClr val="000000"/>
              </a:solidFill>
            </a:endParaRPr>
          </a:p>
        </p:txBody>
      </p:sp>
      <p:sp>
        <p:nvSpPr>
          <p:cNvPr id="3" name="Content Placeholder 2"/>
          <p:cNvSpPr>
            <a:spLocks noGrp="1"/>
          </p:cNvSpPr>
          <p:nvPr>
            <p:ph idx="1"/>
          </p:nvPr>
        </p:nvSpPr>
        <p:spPr/>
        <p:txBody>
          <a:bodyPr>
            <a:normAutofit fontScale="77500" lnSpcReduction="20000"/>
          </a:bodyPr>
          <a:lstStyle/>
          <a:p>
            <a:pPr lvl="1"/>
            <a:endParaRPr lang="en-US" dirty="0"/>
          </a:p>
          <a:p>
            <a:r>
              <a:rPr lang="en-US" b="1" dirty="0" smtClean="0"/>
              <a:t>Role of Coaches – 12:00 – 12:15</a:t>
            </a:r>
          </a:p>
          <a:p>
            <a:endParaRPr lang="en-US" b="1" dirty="0" smtClean="0"/>
          </a:p>
          <a:p>
            <a:r>
              <a:rPr lang="en-US" b="1" dirty="0" smtClean="0"/>
              <a:t>Discussion of Today’s Agenda – 12:15 – 12:30</a:t>
            </a:r>
          </a:p>
          <a:p>
            <a:endParaRPr lang="en-US" b="1" dirty="0" smtClean="0"/>
          </a:p>
          <a:p>
            <a:r>
              <a:rPr lang="en-US" b="1" dirty="0" smtClean="0"/>
              <a:t>Grade Level Meetings – 12:30 – 1:30</a:t>
            </a:r>
          </a:p>
          <a:p>
            <a:pPr lvl="1"/>
            <a:r>
              <a:rPr lang="en-US" b="1" dirty="0" smtClean="0"/>
              <a:t>Finalize 2012-2013 Curricular Calendars </a:t>
            </a:r>
          </a:p>
          <a:p>
            <a:pPr lvl="1"/>
            <a:r>
              <a:rPr lang="en-US" b="1" dirty="0" smtClean="0"/>
              <a:t>Continue SAS Curriculum Development  - (Units, Dates, and Mini-Lessons)</a:t>
            </a:r>
          </a:p>
          <a:p>
            <a:pPr lvl="1"/>
            <a:endParaRPr lang="en-US" b="1" dirty="0" smtClean="0"/>
          </a:p>
          <a:p>
            <a:r>
              <a:rPr lang="en-US" b="1" dirty="0" smtClean="0"/>
              <a:t>Choice Items</a:t>
            </a:r>
          </a:p>
          <a:p>
            <a:pPr lvl="1"/>
            <a:r>
              <a:rPr lang="en-US" b="1" dirty="0"/>
              <a:t>Grade Level Work Time – (Add Mentor Texts, Read </a:t>
            </a:r>
            <a:r>
              <a:rPr lang="en-US" b="1" dirty="0" err="1"/>
              <a:t>Alouds</a:t>
            </a:r>
            <a:r>
              <a:rPr lang="en-US" b="1" dirty="0"/>
              <a:t>, Resources)</a:t>
            </a:r>
          </a:p>
          <a:p>
            <a:pPr lvl="1"/>
            <a:r>
              <a:rPr lang="en-US" b="1" dirty="0" smtClean="0"/>
              <a:t>Plan a New Unit of Study</a:t>
            </a:r>
          </a:p>
          <a:p>
            <a:pPr lvl="1"/>
            <a:r>
              <a:rPr lang="en-US" b="1" dirty="0" smtClean="0"/>
              <a:t>Become Familiar with Grade Level PACC</a:t>
            </a:r>
          </a:p>
          <a:p>
            <a:pPr lvl="1"/>
            <a:r>
              <a:rPr lang="en-US" b="1" dirty="0" smtClean="0"/>
              <a:t>Review Resources from RWP Website</a:t>
            </a:r>
          </a:p>
          <a:p>
            <a:pPr lvl="1"/>
            <a:r>
              <a:rPr lang="en-US" b="1" dirty="0"/>
              <a:t>Other items can be completed/discussed as needed at the discretion of your grade-level </a:t>
            </a:r>
            <a:r>
              <a:rPr lang="en-US" b="1" dirty="0" smtClean="0"/>
              <a:t>team</a:t>
            </a:r>
            <a:r>
              <a:rPr lang="en-US" b="1" dirty="0"/>
              <a:t> </a:t>
            </a:r>
            <a:r>
              <a:rPr lang="en-US" b="1" dirty="0" smtClean="0"/>
              <a:t>leader.</a:t>
            </a:r>
            <a:endParaRPr lang="en-US" sz="1800" b="1" dirty="0"/>
          </a:p>
          <a:p>
            <a:pPr marL="114300" indent="0">
              <a:buNone/>
            </a:pPr>
            <a:endParaRPr lang="en-US" dirty="0" smtClean="0"/>
          </a:p>
          <a:p>
            <a:endParaRPr lang="en-US" dirty="0"/>
          </a:p>
          <a:p>
            <a:pPr lvl="1"/>
            <a:endParaRPr lang="en-US" dirty="0" smtClean="0"/>
          </a:p>
          <a:p>
            <a:pPr marL="11430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1441000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Agenda Continued</a:t>
            </a:r>
            <a:endParaRPr lang="en-US" b="1" dirty="0">
              <a:solidFill>
                <a:srgbClr val="000000"/>
              </a:solidFill>
            </a:endParaRPr>
          </a:p>
        </p:txBody>
      </p:sp>
      <p:sp>
        <p:nvSpPr>
          <p:cNvPr id="3" name="Content Placeholder 2"/>
          <p:cNvSpPr>
            <a:spLocks noGrp="1"/>
          </p:cNvSpPr>
          <p:nvPr>
            <p:ph idx="1"/>
          </p:nvPr>
        </p:nvSpPr>
        <p:spPr/>
        <p:txBody>
          <a:bodyPr>
            <a:normAutofit fontScale="92500"/>
          </a:bodyPr>
          <a:lstStyle/>
          <a:p>
            <a:pPr marL="342900" lvl="1">
              <a:buClr>
                <a:schemeClr val="accent1"/>
              </a:buClr>
            </a:pPr>
            <a:r>
              <a:rPr lang="en-US" sz="2400" b="1" dirty="0"/>
              <a:t>Explanation of SMART Goal Setting – 1:30 – 1:40</a:t>
            </a:r>
          </a:p>
          <a:p>
            <a:pPr marL="114300" lvl="1" indent="0">
              <a:buClr>
                <a:schemeClr val="accent1"/>
              </a:buClr>
              <a:buNone/>
            </a:pPr>
            <a:endParaRPr lang="en-US" sz="2400" b="1" dirty="0"/>
          </a:p>
          <a:p>
            <a:r>
              <a:rPr lang="en-US" b="1" dirty="0"/>
              <a:t>Grade Level Goal – 1:40 – 2:00</a:t>
            </a:r>
          </a:p>
          <a:p>
            <a:endParaRPr lang="en-US" b="1" dirty="0"/>
          </a:p>
          <a:p>
            <a:r>
              <a:rPr lang="en-US" b="1" dirty="0"/>
              <a:t>Individual Goal – 2:00 – 2:20</a:t>
            </a:r>
          </a:p>
          <a:p>
            <a:endParaRPr lang="en-US" b="1" dirty="0"/>
          </a:p>
          <a:p>
            <a:r>
              <a:rPr lang="en-US" b="1" dirty="0"/>
              <a:t>Closure – 2:20 – 2:30</a:t>
            </a:r>
          </a:p>
          <a:p>
            <a:endParaRPr lang="en-US" b="1" dirty="0"/>
          </a:p>
          <a:p>
            <a:r>
              <a:rPr lang="en-US" b="1" dirty="0"/>
              <a:t>Continuation of Building Faculty Meetings – 2:30 – 3:00</a:t>
            </a:r>
          </a:p>
          <a:p>
            <a:pPr lvl="1"/>
            <a:r>
              <a:rPr lang="en-US" b="1" dirty="0"/>
              <a:t>MES – MES Cafeteria</a:t>
            </a:r>
          </a:p>
          <a:p>
            <a:pPr lvl="1"/>
            <a:r>
              <a:rPr lang="en-US" b="1" dirty="0"/>
              <a:t>WSES – MES Library</a:t>
            </a:r>
          </a:p>
          <a:p>
            <a:endParaRPr lang="en-US" dirty="0"/>
          </a:p>
        </p:txBody>
      </p:sp>
    </p:spTree>
    <p:extLst>
      <p:ext uri="{BB962C8B-B14F-4D97-AF65-F5344CB8AC3E}">
        <p14:creationId xmlns:p14="http://schemas.microsoft.com/office/powerpoint/2010/main" val="37804250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Schedules</a:t>
            </a:r>
            <a:endParaRPr lang="en-US" b="1"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4377452"/>
              </p:ext>
            </p:extLst>
          </p:nvPr>
        </p:nvGraphicFramePr>
        <p:xfrm>
          <a:off x="457200" y="1752600"/>
          <a:ext cx="8229600" cy="4572000"/>
        </p:xfrm>
        <a:graphic>
          <a:graphicData uri="http://schemas.openxmlformats.org/drawingml/2006/table">
            <a:tbl>
              <a:tblPr firstRow="1" bandRow="1">
                <a:tableStyleId>{5C22544A-7EE6-4342-B048-85BDC9FD1C3A}</a:tableStyleId>
              </a:tblPr>
              <a:tblGrid>
                <a:gridCol w="4114800"/>
                <a:gridCol w="4114800"/>
              </a:tblGrid>
              <a:tr h="1972129">
                <a:tc>
                  <a:txBody>
                    <a:bodyPr/>
                    <a:lstStyle/>
                    <a:p>
                      <a:r>
                        <a:rPr lang="en-US" dirty="0" smtClean="0">
                          <a:solidFill>
                            <a:srgbClr val="000000"/>
                          </a:solidFill>
                        </a:rPr>
                        <a:t>Beverly</a:t>
                      </a:r>
                    </a:p>
                    <a:p>
                      <a:endParaRPr lang="en-US" dirty="0" smtClean="0">
                        <a:solidFill>
                          <a:srgbClr val="000000"/>
                        </a:solidFill>
                      </a:endParaRPr>
                    </a:p>
                    <a:p>
                      <a:pPr marL="285750" indent="-285750">
                        <a:buFontTx/>
                        <a:buChar char="•"/>
                      </a:pPr>
                      <a:r>
                        <a:rPr lang="en-US" dirty="0" smtClean="0">
                          <a:solidFill>
                            <a:srgbClr val="000000"/>
                          </a:solidFill>
                        </a:rPr>
                        <a:t>Working</a:t>
                      </a:r>
                      <a:r>
                        <a:rPr lang="en-US" baseline="0" dirty="0" smtClean="0">
                          <a:solidFill>
                            <a:srgbClr val="000000"/>
                          </a:solidFill>
                        </a:rPr>
                        <a:t> at WSES and MWMS </a:t>
                      </a:r>
                    </a:p>
                    <a:p>
                      <a:pPr marL="285750" indent="-285750">
                        <a:buFontTx/>
                        <a:buChar char="•"/>
                      </a:pPr>
                      <a:r>
                        <a:rPr lang="en-US" baseline="0" dirty="0" smtClean="0">
                          <a:solidFill>
                            <a:srgbClr val="000000"/>
                          </a:solidFill>
                        </a:rPr>
                        <a:t>WSES – Days 1 – 4</a:t>
                      </a:r>
                    </a:p>
                    <a:p>
                      <a:pPr marL="285750" indent="-285750">
                        <a:buFontTx/>
                        <a:buChar char="•"/>
                      </a:pPr>
                      <a:r>
                        <a:rPr lang="en-US" baseline="0" dirty="0" smtClean="0">
                          <a:solidFill>
                            <a:srgbClr val="000000"/>
                          </a:solidFill>
                        </a:rPr>
                        <a:t>MWMS – Days 5 and 6</a:t>
                      </a:r>
                    </a:p>
                    <a:p>
                      <a:pPr marL="285750" indent="-285750">
                        <a:buFontTx/>
                        <a:buChar char="•"/>
                      </a:pPr>
                      <a:r>
                        <a:rPr lang="en-US" baseline="0" dirty="0" err="1" smtClean="0">
                          <a:solidFill>
                            <a:srgbClr val="000000"/>
                          </a:solidFill>
                        </a:rPr>
                        <a:t>babram@mwsd.cc</a:t>
                      </a:r>
                      <a:endParaRPr lang="en-US" baseline="0" dirty="0" smtClean="0">
                        <a:solidFill>
                          <a:srgbClr val="000000"/>
                        </a:solidFill>
                      </a:endParaRPr>
                    </a:p>
                    <a:p>
                      <a:pPr marL="285750" indent="-285750">
                        <a:buFontTx/>
                        <a:buChar char="•"/>
                      </a:pPr>
                      <a:endParaRPr lang="en-US" baseline="0" dirty="0" smtClean="0"/>
                    </a:p>
                    <a:p>
                      <a:pPr marL="285750" indent="-285750">
                        <a:buFontTx/>
                        <a:buChar char="•"/>
                      </a:pPr>
                      <a:endParaRPr lang="en-US" dirty="0"/>
                    </a:p>
                  </a:txBody>
                  <a:tcPr/>
                </a:tc>
                <a:tc>
                  <a:txBody>
                    <a:bodyPr/>
                    <a:lstStyle/>
                    <a:p>
                      <a:r>
                        <a:rPr lang="en-US" dirty="0" smtClean="0">
                          <a:solidFill>
                            <a:srgbClr val="000000"/>
                          </a:solidFill>
                        </a:rPr>
                        <a:t>Dane</a:t>
                      </a:r>
                    </a:p>
                    <a:p>
                      <a:endParaRPr lang="en-US" dirty="0" smtClean="0">
                        <a:solidFill>
                          <a:srgbClr val="000000"/>
                        </a:solidFill>
                      </a:endParaRPr>
                    </a:p>
                    <a:p>
                      <a:pPr marL="285750" indent="-285750">
                        <a:buFontTx/>
                        <a:buChar char="•"/>
                      </a:pPr>
                      <a:r>
                        <a:rPr lang="en-US" dirty="0" smtClean="0">
                          <a:solidFill>
                            <a:srgbClr val="000000"/>
                          </a:solidFill>
                        </a:rPr>
                        <a:t>Working at MES</a:t>
                      </a:r>
                      <a:r>
                        <a:rPr lang="en-US" baseline="0" dirty="0" smtClean="0">
                          <a:solidFill>
                            <a:srgbClr val="000000"/>
                          </a:solidFill>
                        </a:rPr>
                        <a:t> – Days 1 – 6</a:t>
                      </a:r>
                    </a:p>
                    <a:p>
                      <a:pPr marL="285750" indent="-285750">
                        <a:buFontTx/>
                        <a:buChar char="•"/>
                      </a:pPr>
                      <a:r>
                        <a:rPr lang="en-US" baseline="0" dirty="0" err="1" smtClean="0">
                          <a:solidFill>
                            <a:srgbClr val="000000"/>
                          </a:solidFill>
                        </a:rPr>
                        <a:t>daucker@mwsd.cc</a:t>
                      </a:r>
                      <a:endParaRPr lang="en-US" baseline="0" dirty="0" smtClean="0">
                        <a:solidFill>
                          <a:srgbClr val="000000"/>
                        </a:solidFill>
                      </a:endParaRPr>
                    </a:p>
                    <a:p>
                      <a:pPr marL="285750" indent="-285750">
                        <a:buFontTx/>
                        <a:buChar char="•"/>
                      </a:pPr>
                      <a:endParaRPr lang="en-US" dirty="0" smtClean="0">
                        <a:solidFill>
                          <a:srgbClr val="000000"/>
                        </a:solidFill>
                      </a:endParaRPr>
                    </a:p>
                    <a:p>
                      <a:pPr marL="285750" indent="-285750">
                        <a:buFontTx/>
                        <a:buChar char="•"/>
                      </a:pPr>
                      <a:endParaRPr lang="en-US" dirty="0" smtClean="0">
                        <a:solidFill>
                          <a:srgbClr val="000000"/>
                        </a:solidFill>
                      </a:endParaRPr>
                    </a:p>
                  </a:txBody>
                  <a:tcPr/>
                </a:tc>
              </a:tr>
              <a:tr h="1972129">
                <a:tc gridSpan="2">
                  <a:txBody>
                    <a:bodyPr/>
                    <a:lstStyle/>
                    <a:p>
                      <a:pPr marL="285750" indent="-285750">
                        <a:buFontTx/>
                        <a:buChar char="•"/>
                      </a:pPr>
                      <a:r>
                        <a:rPr lang="en-US" b="1" dirty="0" smtClean="0"/>
                        <a:t>We have</a:t>
                      </a:r>
                      <a:r>
                        <a:rPr lang="en-US" b="1" baseline="0" dirty="0" smtClean="0"/>
                        <a:t> ONE goal/ONE vision and that is to improve student achievement in the </a:t>
                      </a:r>
                      <a:r>
                        <a:rPr lang="en-US" b="1" baseline="0" dirty="0" err="1" smtClean="0"/>
                        <a:t>Midd</a:t>
                      </a:r>
                      <a:r>
                        <a:rPr lang="en-US" b="1" baseline="0" dirty="0" smtClean="0"/>
                        <a:t>-West School District! By creating team goals and individual goals, we will help you improve student achievement. </a:t>
                      </a:r>
                    </a:p>
                    <a:p>
                      <a:pPr marL="285750" indent="-285750">
                        <a:buFontTx/>
                        <a:buChar char="•"/>
                      </a:pPr>
                      <a:endParaRPr lang="en-US" b="1" baseline="0" dirty="0" smtClean="0"/>
                    </a:p>
                    <a:p>
                      <a:pPr marL="285750" indent="-285750">
                        <a:buFontTx/>
                        <a:buChar char="•"/>
                      </a:pPr>
                      <a:r>
                        <a:rPr lang="en-US" b="1" baseline="0" dirty="0" smtClean="0"/>
                        <a:t>Even though we are located in different schools, there will be times we will be in schools together focusing through a specific lens (mini-lesson, charts, conferences, etc.)</a:t>
                      </a:r>
                    </a:p>
                    <a:p>
                      <a:pPr marL="285750" indent="-285750">
                        <a:buFontTx/>
                        <a:buChar char="•"/>
                      </a:pPr>
                      <a:endParaRPr lang="en-US" dirty="0"/>
                    </a:p>
                  </a:txBody>
                  <a:tcPr/>
                </a:tc>
                <a:tc hMerge="1">
                  <a:txBody>
                    <a:bodyPr/>
                    <a:lstStyle/>
                    <a:p>
                      <a:pPr marL="285750" indent="-285750">
                        <a:buFontTx/>
                        <a:buChar char="•"/>
                      </a:pPr>
                      <a:endParaRPr lang="en-US" dirty="0" smtClean="0"/>
                    </a:p>
                  </a:txBody>
                  <a:tcPr/>
                </a:tc>
              </a:tr>
            </a:tbl>
          </a:graphicData>
        </a:graphic>
      </p:graphicFrame>
    </p:spTree>
    <p:extLst>
      <p:ext uri="{BB962C8B-B14F-4D97-AF65-F5344CB8AC3E}">
        <p14:creationId xmlns:p14="http://schemas.microsoft.com/office/powerpoint/2010/main" val="131261938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0000"/>
                </a:solidFill>
              </a:rPr>
              <a:t>SMART</a:t>
            </a:r>
            <a:r>
              <a:rPr lang="en-US" b="1" dirty="0" smtClean="0">
                <a:solidFill>
                  <a:srgbClr val="000000"/>
                </a:solidFill>
              </a:rPr>
              <a:t> GOALS</a:t>
            </a:r>
            <a:endParaRPr lang="en-US" b="1" dirty="0">
              <a:solidFill>
                <a:srgbClr val="000000"/>
              </a:solidFill>
            </a:endParaRPr>
          </a:p>
        </p:txBody>
      </p:sp>
      <p:sp>
        <p:nvSpPr>
          <p:cNvPr id="3" name="Content Placeholder 2"/>
          <p:cNvSpPr>
            <a:spLocks noGrp="1"/>
          </p:cNvSpPr>
          <p:nvPr>
            <p:ph idx="1"/>
          </p:nvPr>
        </p:nvSpPr>
        <p:spPr/>
        <p:txBody>
          <a:bodyPr>
            <a:normAutofit fontScale="62500" lnSpcReduction="20000"/>
          </a:bodyPr>
          <a:lstStyle/>
          <a:p>
            <a:pPr marL="114300" indent="0" algn="ctr">
              <a:buNone/>
            </a:pPr>
            <a:endParaRPr lang="en-US" dirty="0" smtClean="0"/>
          </a:p>
          <a:p>
            <a:r>
              <a:rPr lang="en-US" b="1" dirty="0" smtClean="0">
                <a:solidFill>
                  <a:srgbClr val="000000"/>
                </a:solidFill>
              </a:rPr>
              <a:t>S – Specific – This helps all parties involved know exactly what they’re talking about, avoiding confusion and the unfortunate circumstances that surround communication breakdown.</a:t>
            </a:r>
          </a:p>
          <a:p>
            <a:endParaRPr lang="en-US" b="1" dirty="0" smtClean="0">
              <a:solidFill>
                <a:srgbClr val="000000"/>
              </a:solidFill>
            </a:endParaRPr>
          </a:p>
          <a:p>
            <a:r>
              <a:rPr lang="en-US" b="1" dirty="0" smtClean="0">
                <a:solidFill>
                  <a:srgbClr val="000000"/>
                </a:solidFill>
              </a:rPr>
              <a:t>M – Measurable – It sounds obvious, but if the goal doesn't</a:t>
            </a:r>
            <a:r>
              <a:rPr lang="fr-FR" b="1" dirty="0" smtClean="0">
                <a:solidFill>
                  <a:srgbClr val="000000"/>
                </a:solidFill>
              </a:rPr>
              <a:t>’</a:t>
            </a:r>
            <a:r>
              <a:rPr lang="en-US" b="1" dirty="0" smtClean="0">
                <a:solidFill>
                  <a:srgbClr val="000000"/>
                </a:solidFill>
              </a:rPr>
              <a:t>t include a tangible measurement of some kind, how could anyone know if it’s been reached?</a:t>
            </a:r>
          </a:p>
          <a:p>
            <a:endParaRPr lang="en-US" b="1" dirty="0" smtClean="0">
              <a:solidFill>
                <a:srgbClr val="000000"/>
              </a:solidFill>
            </a:endParaRPr>
          </a:p>
          <a:p>
            <a:r>
              <a:rPr lang="en-US" b="1" dirty="0" smtClean="0">
                <a:solidFill>
                  <a:srgbClr val="000000"/>
                </a:solidFill>
              </a:rPr>
              <a:t>A – Attainable – Every goal has to be within the sphere of the possible, and objective that, with proper support and effort, is within reach</a:t>
            </a:r>
          </a:p>
          <a:p>
            <a:pPr marL="114300" indent="0">
              <a:buNone/>
            </a:pPr>
            <a:endParaRPr lang="en-US" b="1" dirty="0" smtClean="0">
              <a:solidFill>
                <a:srgbClr val="000000"/>
              </a:solidFill>
            </a:endParaRPr>
          </a:p>
          <a:p>
            <a:r>
              <a:rPr lang="en-US" b="1" dirty="0" smtClean="0">
                <a:solidFill>
                  <a:srgbClr val="000000"/>
                </a:solidFill>
              </a:rPr>
              <a:t>R – Results-Oriented – Rather than emphasize a process, effective goals focus on the end result.  What is it the teacher truly expects to accomplish?</a:t>
            </a:r>
          </a:p>
          <a:p>
            <a:pPr marL="114300" indent="0">
              <a:buNone/>
            </a:pPr>
            <a:endParaRPr lang="en-US" b="1" dirty="0" smtClean="0">
              <a:solidFill>
                <a:srgbClr val="000000"/>
              </a:solidFill>
            </a:endParaRPr>
          </a:p>
          <a:p>
            <a:r>
              <a:rPr lang="en-US" b="1" dirty="0" smtClean="0">
                <a:solidFill>
                  <a:srgbClr val="000000"/>
                </a:solidFill>
              </a:rPr>
              <a:t>T – Time-Bound – When establishing a time frame for a goal, it must be realistic but also aggressive.  This helps keep a healthy level of anxiety and focus on the goal. </a:t>
            </a:r>
            <a:endParaRPr lang="en-US" b="1" dirty="0">
              <a:solidFill>
                <a:srgbClr val="000000"/>
              </a:solidFill>
            </a:endParaRPr>
          </a:p>
        </p:txBody>
      </p:sp>
    </p:spTree>
    <p:extLst>
      <p:ext uri="{BB962C8B-B14F-4D97-AF65-F5344CB8AC3E}">
        <p14:creationId xmlns:p14="http://schemas.microsoft.com/office/powerpoint/2010/main" val="301340393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Apothecary.thmx</Template>
  <TotalTime>337</TotalTime>
  <Words>642</Words>
  <Application>Microsoft Macintosh PowerPoint</Application>
  <PresentationFormat>On-screen Show (4:3)</PresentationFormat>
  <Paragraphs>79</Paragraphs>
  <Slides>6</Slides>
  <Notes>3</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Apothecary</vt:lpstr>
      <vt:lpstr>MWSD  Professional Development </vt:lpstr>
      <vt:lpstr>We are a…</vt:lpstr>
      <vt:lpstr>Today’s agenda</vt:lpstr>
      <vt:lpstr>Agenda Continued</vt:lpstr>
      <vt:lpstr>Schedules</vt:lpstr>
      <vt:lpstr>SMART GOALS</vt:lpstr>
    </vt:vector>
  </TitlesOfParts>
  <Company>MWSD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MWSD  Professional Development </dc:title>
  <dc:creator>Aucker, Dane</dc:creator>
  <cp:lastModifiedBy>Aucker, Dane</cp:lastModifiedBy>
  <cp:revision>21</cp:revision>
  <dcterms:created xsi:type="dcterms:W3CDTF">2012-08-13T15:02:40Z</dcterms:created>
  <dcterms:modified xsi:type="dcterms:W3CDTF">2012-08-21T14:25:47Z</dcterms:modified>
</cp:coreProperties>
</file>